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91" r:id="rId2"/>
    <p:sldId id="306" r:id="rId3"/>
    <p:sldId id="297" r:id="rId4"/>
    <p:sldId id="261" r:id="rId5"/>
    <p:sldId id="293" r:id="rId6"/>
    <p:sldId id="294" r:id="rId7"/>
    <p:sldId id="308" r:id="rId8"/>
    <p:sldId id="325" r:id="rId9"/>
    <p:sldId id="287" r:id="rId10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1769"/>
  </p:normalViewPr>
  <p:slideViewPr>
    <p:cSldViewPr snapToGrid="0" snapToObjects="1">
      <p:cViewPr>
        <p:scale>
          <a:sx n="119" d="100"/>
          <a:sy n="119" d="100"/>
        </p:scale>
        <p:origin x="776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we shift to beginning to look at the FarmData2 project</a:t>
            </a:r>
          </a:p>
          <a:p>
            <a:r>
              <a:rPr lang="en-US" dirty="0"/>
              <a:t>But we will also consider general structures of FOSS Projects</a:t>
            </a:r>
          </a:p>
          <a:p>
            <a:r>
              <a:rPr lang="en-US" dirty="0"/>
              <a:t>  - how they are organized</a:t>
            </a:r>
          </a:p>
          <a:p>
            <a:r>
              <a:rPr lang="en-US" dirty="0"/>
              <a:t>  - what information they provide</a:t>
            </a:r>
          </a:p>
          <a:p>
            <a:endParaRPr lang="en-US" dirty="0"/>
          </a:p>
          <a:p>
            <a:r>
              <a:rPr lang="en-US" dirty="0"/>
              <a:t>The idea is that by exploring a few of these projects you’ll</a:t>
            </a:r>
          </a:p>
          <a:p>
            <a:r>
              <a:rPr lang="en-US" dirty="0"/>
              <a:t>  - be equipped to navigate a wide range of projects</a:t>
            </a:r>
          </a:p>
          <a:p>
            <a:r>
              <a:rPr lang="en-US" dirty="0"/>
              <a:t>  - expand your perspective on what types of projects are out there</a:t>
            </a:r>
          </a:p>
          <a:p>
            <a:r>
              <a:rPr lang="en-US" dirty="0"/>
              <a:t>  - and how computing can serve the greater good</a:t>
            </a:r>
          </a:p>
          <a:p>
            <a:r>
              <a:rPr lang="en-US" dirty="0"/>
              <a:t>    - the “useful education for the common good” that you have been promised!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63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haven’t been there</a:t>
            </a:r>
          </a:p>
          <a:p>
            <a:r>
              <a:rPr lang="en-US" dirty="0"/>
              <a:t>  - look for an opportunity to go for an event.</a:t>
            </a:r>
          </a:p>
          <a:p>
            <a:endParaRPr lang="en-US" dirty="0"/>
          </a:p>
          <a:p>
            <a:r>
              <a:rPr lang="en-US" dirty="0"/>
              <a:t>if you are continuing into 290 you will</a:t>
            </a:r>
          </a:p>
          <a:p>
            <a:r>
              <a:rPr lang="en-US" dirty="0"/>
              <a:t>  - take a trip to the farm to see how the farm operates</a:t>
            </a:r>
          </a:p>
          <a:p>
            <a:r>
              <a:rPr lang="en-US" dirty="0"/>
              <a:t>  - learn a little about their processes and vocabulary</a:t>
            </a:r>
          </a:p>
          <a:p>
            <a:r>
              <a:rPr lang="en-US" dirty="0"/>
              <a:t>  - meet the farmer that is helping us with the FarmData2 application.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946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2011 collaboration between Prof. Tim Wahls and Matt </a:t>
            </a:r>
            <a:r>
              <a:rPr lang="en-US" dirty="0" err="1"/>
              <a:t>Steiman</a:t>
            </a:r>
            <a:r>
              <a:rPr lang="en-US" dirty="0"/>
              <a:t> at the College Farm </a:t>
            </a:r>
          </a:p>
          <a:p>
            <a:r>
              <a:rPr lang="en-US" dirty="0"/>
              <a:t>Over 5 years </a:t>
            </a:r>
          </a:p>
          <a:p>
            <a:r>
              <a:rPr lang="en-US" dirty="0"/>
              <a:t>  Led to the development of two applications</a:t>
            </a:r>
          </a:p>
          <a:p>
            <a:r>
              <a:rPr lang="en-US" dirty="0"/>
              <a:t>  Used in the field on mobile devices to record data about harvests, growth, pest control, and a host of other things</a:t>
            </a:r>
          </a:p>
          <a:p>
            <a:r>
              <a:rPr lang="en-US" dirty="0"/>
              <a:t>  Used in the barn on desktop machines to plan harvests, track inventory and sales and to maintain records for organic certification.</a:t>
            </a:r>
          </a:p>
          <a:p>
            <a:endParaRPr lang="en-US" dirty="0"/>
          </a:p>
          <a:p>
            <a:r>
              <a:rPr lang="en-US" dirty="0"/>
              <a:t>2016 – We lost Tim to cancer </a:t>
            </a:r>
          </a:p>
          <a:p>
            <a:r>
              <a:rPr lang="en-US" dirty="0"/>
              <a:t>  Development of </a:t>
            </a:r>
            <a:r>
              <a:rPr lang="en-US" dirty="0" err="1"/>
              <a:t>FarmData</a:t>
            </a:r>
            <a:r>
              <a:rPr lang="en-US" dirty="0"/>
              <a:t> and </a:t>
            </a:r>
            <a:r>
              <a:rPr lang="en-US" dirty="0" err="1"/>
              <a:t>AnimalData</a:t>
            </a:r>
            <a:r>
              <a:rPr lang="en-US" dirty="0"/>
              <a:t> stopped.</a:t>
            </a:r>
          </a:p>
          <a:p>
            <a:r>
              <a:rPr lang="en-US" dirty="0"/>
              <a:t>  But interest from the College Farm and other farms that are also using the </a:t>
            </a:r>
            <a:r>
              <a:rPr lang="en-US" dirty="0" err="1"/>
              <a:t>FarmData</a:t>
            </a:r>
            <a:r>
              <a:rPr lang="en-US" dirty="0"/>
              <a:t> app has remained.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292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 (Farmer) &amp; Jenn (Farm Manager)</a:t>
            </a:r>
          </a:p>
          <a:p>
            <a:endParaRPr lang="en-US" dirty="0"/>
          </a:p>
          <a:p>
            <a:r>
              <a:rPr lang="en-US" dirty="0"/>
              <a:t>- Tim and Matt talked about the application at a variety of conferences</a:t>
            </a:r>
          </a:p>
          <a:p>
            <a:r>
              <a:rPr lang="en-US" dirty="0"/>
              <a:t>- Raised awareness of it</a:t>
            </a:r>
          </a:p>
          <a:p>
            <a:r>
              <a:rPr lang="en-US" dirty="0"/>
              <a:t>- Don’t know how many active users there are </a:t>
            </a:r>
          </a:p>
          <a:p>
            <a:r>
              <a:rPr lang="en-US" dirty="0"/>
              <a:t>  - but it’s been downloaded quite a number of times</a:t>
            </a:r>
          </a:p>
          <a:p>
            <a:r>
              <a:rPr lang="en-US" dirty="0"/>
              <a:t>  - and all over the world.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83CA94-6857-444A-AC29-E4AA28F7D5C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66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CS department has been working on launching the FarmData2 FOSS project </a:t>
            </a:r>
          </a:p>
          <a:p>
            <a:r>
              <a:rPr lang="en-US" dirty="0"/>
              <a:t>It is a redesign and combination of </a:t>
            </a:r>
            <a:r>
              <a:rPr lang="en-US" dirty="0" err="1"/>
              <a:t>FarmData</a:t>
            </a:r>
            <a:r>
              <a:rPr lang="en-US" dirty="0"/>
              <a:t> and </a:t>
            </a:r>
            <a:r>
              <a:rPr lang="en-US" dirty="0" err="1"/>
              <a:t>AnimalData</a:t>
            </a:r>
            <a:endParaRPr lang="en-US" dirty="0"/>
          </a:p>
          <a:p>
            <a:endParaRPr lang="en-US" dirty="0"/>
          </a:p>
          <a:p>
            <a:r>
              <a:rPr lang="en-US" dirty="0"/>
              <a:t>It is built using a more modern tool set</a:t>
            </a:r>
          </a:p>
          <a:p>
            <a:r>
              <a:rPr lang="en-US" dirty="0"/>
              <a:t>  - experience for you.</a:t>
            </a:r>
          </a:p>
          <a:p>
            <a:endParaRPr lang="en-US" dirty="0"/>
          </a:p>
          <a:p>
            <a:r>
              <a:rPr lang="en-US" dirty="0"/>
              <a:t>It is a FOSS project - open to the world.</a:t>
            </a:r>
          </a:p>
          <a:p>
            <a:r>
              <a:rPr lang="en-US" dirty="0"/>
              <a:t>  - Lives on GitHub as you have seen.</a:t>
            </a:r>
          </a:p>
          <a:p>
            <a:r>
              <a:rPr lang="en-US" dirty="0"/>
              <a:t>  - used in this course </a:t>
            </a:r>
          </a:p>
          <a:p>
            <a:r>
              <a:rPr lang="en-US" dirty="0"/>
              <a:t>  - and in COMP 290 where you will:</a:t>
            </a:r>
          </a:p>
          <a:p>
            <a:r>
              <a:rPr lang="en-US" dirty="0"/>
              <a:t>    - learn some web development</a:t>
            </a:r>
          </a:p>
          <a:p>
            <a:r>
              <a:rPr lang="en-US" dirty="0"/>
              <a:t>    - work in teams to add new features to the program.</a:t>
            </a:r>
          </a:p>
          <a:p>
            <a:endParaRPr lang="en-US" dirty="0"/>
          </a:p>
          <a:p>
            <a:r>
              <a:rPr lang="en-US" dirty="0"/>
              <a:t>  - Summer Software Development Internships</a:t>
            </a:r>
          </a:p>
          <a:p>
            <a:r>
              <a:rPr lang="en-US" dirty="0"/>
              <a:t>    - 2 each summer</a:t>
            </a:r>
          </a:p>
          <a:p>
            <a:r>
              <a:rPr lang="en-US" dirty="0"/>
              <a:t>    - if you take 290 keep an eye open for those</a:t>
            </a:r>
          </a:p>
          <a:p>
            <a:endParaRPr lang="en-US" dirty="0"/>
          </a:p>
          <a:p>
            <a:r>
              <a:rPr lang="en-US" dirty="0"/>
              <a:t>  - Academic year developer positions</a:t>
            </a:r>
          </a:p>
          <a:p>
            <a:r>
              <a:rPr lang="en-US" dirty="0"/>
              <a:t>    - 1 or 2 per semester</a:t>
            </a:r>
          </a:p>
          <a:p>
            <a:endParaRPr lang="en-US" dirty="0"/>
          </a:p>
          <a:p>
            <a:r>
              <a:rPr lang="en-US" dirty="0"/>
              <a:t>   - But FarmData2 is also a living FOSS project and community</a:t>
            </a:r>
          </a:p>
          <a:p>
            <a:r>
              <a:rPr lang="en-US" dirty="0"/>
              <a:t>     - have had some developers from around the world chip in with contributions</a:t>
            </a:r>
          </a:p>
          <a:p>
            <a:r>
              <a:rPr lang="en-US" dirty="0"/>
              <a:t>     - working toward engage students/courses from other colleges with organic farms as well.</a:t>
            </a:r>
          </a:p>
        </p:txBody>
      </p:sp>
    </p:spTree>
    <p:extLst>
      <p:ext uri="{BB962C8B-B14F-4D97-AF65-F5344CB8AC3E}">
        <p14:creationId xmlns:p14="http://schemas.microsoft.com/office/powerpoint/2010/main" val="1510470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Skills knowledge and experiences working in a real project</a:t>
            </a:r>
          </a:p>
          <a:p>
            <a:r>
              <a:rPr lang="en-US" dirty="0"/>
              <a:t>  - version control</a:t>
            </a:r>
          </a:p>
          <a:p>
            <a:r>
              <a:rPr lang="en-US" dirty="0"/>
              <a:t>  - web development</a:t>
            </a:r>
          </a:p>
          <a:p>
            <a:r>
              <a:rPr lang="en-US" dirty="0"/>
              <a:t>  - teamwork</a:t>
            </a:r>
          </a:p>
          <a:p>
            <a:r>
              <a:rPr lang="en-US" dirty="0"/>
              <a:t>  - communication</a:t>
            </a:r>
          </a:p>
          <a:p>
            <a:endParaRPr lang="en-US" dirty="0"/>
          </a:p>
          <a:p>
            <a:r>
              <a:rPr lang="en-US" dirty="0"/>
              <a:t>Prepares you for the capstone experience in the senior seminar</a:t>
            </a:r>
          </a:p>
          <a:p>
            <a:r>
              <a:rPr lang="en-US" dirty="0"/>
              <a:t>  - FOSS ”in the wild” </a:t>
            </a:r>
          </a:p>
          <a:p>
            <a:r>
              <a:rPr lang="en-US" dirty="0"/>
              <a:t>    - Finding and working in an open source community of interest to you.</a:t>
            </a:r>
          </a:p>
          <a:p>
            <a:endParaRPr lang="en-US" dirty="0"/>
          </a:p>
          <a:p>
            <a:r>
              <a:rPr lang="en-US" dirty="0"/>
              <a:t>Gives you an advantage in pursuing internships and jobs.</a:t>
            </a:r>
          </a:p>
          <a:p>
            <a:r>
              <a:rPr lang="en-US" dirty="0"/>
              <a:t>  - Survey by the Linux foundation found that:</a:t>
            </a:r>
          </a:p>
          <a:p>
            <a:r>
              <a:rPr lang="en-US" dirty="0"/>
              <a:t>    - Hiring managers want candidates with open source experience</a:t>
            </a:r>
          </a:p>
          <a:p>
            <a:r>
              <a:rPr lang="en-US" dirty="0"/>
              <a:t>      - Even more so… FOSS experience was the most listed type of experience desired.</a:t>
            </a:r>
          </a:p>
          <a:p>
            <a:r>
              <a:rPr lang="en-US" dirty="0"/>
              <a:t>    - Most hiring managers say it is hard to find candidates with this experience.</a:t>
            </a:r>
          </a:p>
          <a:p>
            <a:endParaRPr lang="en-US" dirty="0"/>
          </a:p>
          <a:p>
            <a:r>
              <a:rPr lang="en-US" dirty="0"/>
              <a:t>What we are doing has gotten some positive attention:</a:t>
            </a:r>
          </a:p>
          <a:p>
            <a:r>
              <a:rPr lang="en-US" dirty="0"/>
              <a:t>  - NPFI – development expertise and support – building engagement with courses at other institutions.</a:t>
            </a:r>
          </a:p>
          <a:p>
            <a:r>
              <a:rPr lang="en-US" dirty="0"/>
              <a:t>  - SFC – supporting development and dissemination of course materials developed here</a:t>
            </a:r>
          </a:p>
          <a:p>
            <a:r>
              <a:rPr lang="en-US" dirty="0"/>
              <a:t>  - NSF – where development of FarmData2, and 190/290/491/491 are part of 5-year $1.9M project looking at using humanitarian </a:t>
            </a:r>
            <a:r>
              <a:rPr lang="en-US" dirty="0" err="1"/>
              <a:t>foss</a:t>
            </a:r>
            <a:r>
              <a:rPr lang="en-US" dirty="0"/>
              <a:t> in the CS curriculum.</a:t>
            </a:r>
          </a:p>
          <a:p>
            <a:r>
              <a:rPr lang="en-US" dirty="0"/>
              <a:t>    - </a:t>
            </a:r>
            <a:r>
              <a:rPr lang="en-US" dirty="0" err="1"/>
              <a:t>drexel</a:t>
            </a:r>
            <a:r>
              <a:rPr lang="en-US" dirty="0"/>
              <a:t> university, western new England college, Worcester State University, Nassau Community College</a:t>
            </a:r>
          </a:p>
          <a:p>
            <a:r>
              <a:rPr lang="en-US" dirty="0"/>
              <a:t>  - GNOME – Our use of FOSS and </a:t>
            </a:r>
            <a:r>
              <a:rPr lang="en-US" dirty="0" err="1"/>
              <a:t>FarmData</a:t>
            </a:r>
            <a:r>
              <a:rPr lang="en-US" dirty="0"/>
              <a:t> in the Dickinson Curriculum selected from 160 international projects as one of 5 finalists in the GNOME Community Engagement challenge – an open source innovation competition – Based on our efforts to broaden participation in computer science through engagement with FOSS with a humanitarian focus.</a:t>
            </a:r>
          </a:p>
        </p:txBody>
      </p:sp>
    </p:spTree>
    <p:extLst>
      <p:ext uri="{BB962C8B-B14F-4D97-AF65-F5344CB8AC3E}">
        <p14:creationId xmlns:p14="http://schemas.microsoft.com/office/powerpoint/2010/main" val="3933185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will set us up to:</a:t>
            </a:r>
          </a:p>
          <a:p>
            <a:r>
              <a:rPr lang="en-US" dirty="0"/>
              <a:t>  - install and run FarmData2 in A13</a:t>
            </a:r>
          </a:p>
          <a:p>
            <a:r>
              <a:rPr lang="en-US" dirty="0"/>
              <a:t>  - Investigate and report some bugs in FarmData2 in A14</a:t>
            </a:r>
          </a:p>
          <a:p>
            <a:r>
              <a:rPr lang="en-US" dirty="0"/>
              <a:t>  - Contribute to the development of FarmData2 in COMP 290.</a:t>
            </a:r>
          </a:p>
        </p:txBody>
      </p:sp>
    </p:spTree>
    <p:extLst>
      <p:ext uri="{BB962C8B-B14F-4D97-AF65-F5344CB8AC3E}">
        <p14:creationId xmlns:p14="http://schemas.microsoft.com/office/powerpoint/2010/main" val="2648224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be time to </a:t>
            </a:r>
            <a:r>
              <a:rPr lang="en-US"/>
              <a:t>start A12 now.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369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190500"/>
            <a:ext cx="8153400" cy="400050"/>
          </a:xfrm>
        </p:spPr>
        <p:txBody>
          <a:bodyPr>
            <a:noAutofit/>
          </a:bodyPr>
          <a:lstStyle>
            <a:lvl1pPr>
              <a:defRPr sz="2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533400" y="780234"/>
            <a:ext cx="8153400" cy="3572691"/>
          </a:xfrm>
        </p:spPr>
        <p:txBody>
          <a:bodyPr>
            <a:normAutofit/>
          </a:bodyPr>
          <a:lstStyle>
            <a:lvl1pPr marL="214313" indent="-214313">
              <a:buFont typeface="Courier New" panose="02070309020205020404" pitchFamily="49" charset="0"/>
              <a:buChar char="o"/>
              <a:defRPr sz="1500"/>
            </a:lvl1pPr>
            <a:lvl2pPr marL="557213" indent="-214313">
              <a:buFont typeface="Arial" panose="020B0604020202020204" pitchFamily="34" charset="0"/>
              <a:buChar char="•"/>
              <a:defRPr sz="1500"/>
            </a:lvl2pPr>
            <a:lvl3pPr>
              <a:buFont typeface="Arial" pitchFamily="34" charset="0"/>
              <a:buChar char="•"/>
              <a:defRPr sz="1500"/>
            </a:lvl3pPr>
            <a:lvl4pPr>
              <a:buFont typeface="Arial" pitchFamily="34" charset="0"/>
              <a:buChar char="•"/>
              <a:defRPr sz="1500"/>
            </a:lvl4pPr>
            <a:lvl5pPr>
              <a:buFont typeface="Arial" pitchFamily="34" charset="0"/>
              <a:buChar char="•"/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0" y="4513439"/>
            <a:ext cx="9144000" cy="630061"/>
            <a:chOff x="0" y="0"/>
            <a:chExt cx="14630400" cy="1008098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0"/>
              <a:ext cx="14630400" cy="1005840"/>
            </a:xfrm>
            <a:prstGeom prst="rect">
              <a:avLst/>
            </a:prstGeom>
            <a:solidFill>
              <a:srgbClr val="D324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75">
                <a:ln>
                  <a:noFill/>
                </a:ln>
              </a:endParaRPr>
            </a:p>
          </p:txBody>
        </p:sp>
        <p:sp>
          <p:nvSpPr>
            <p:cNvPr id="11" name="Right Triangle 10"/>
            <p:cNvSpPr/>
            <p:nvPr userDrawn="1"/>
          </p:nvSpPr>
          <p:spPr>
            <a:xfrm>
              <a:off x="3581400" y="0"/>
              <a:ext cx="1371600" cy="1005840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75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0" y="2258"/>
              <a:ext cx="3586163" cy="10058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75">
                <a:ln>
                  <a:noFill/>
                </a:ln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440" y="289089"/>
              <a:ext cx="2089427" cy="413257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 userDrawn="1"/>
          </p:nvSpPr>
          <p:spPr>
            <a:xfrm>
              <a:off x="4953000" y="228600"/>
              <a:ext cx="8945880" cy="578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750" b="0" i="1" kern="1200" dirty="0">
                  <a:solidFill>
                    <a:schemeClr val="bg1"/>
                  </a:solidFill>
                  <a:effectLst/>
                  <a:latin typeface="Arial" charset="0"/>
                  <a:ea typeface="Arial" charset="0"/>
                  <a:cs typeface="Arial" charset="0"/>
                </a:rPr>
                <a:t>Useful education for the common good since 1783 </a:t>
              </a:r>
              <a:endParaRPr lang="en-US" sz="1750" b="0" i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6" name="Straight Connector 15"/>
            <p:cNvCxnSpPr/>
            <p:nvPr userDrawn="1"/>
          </p:nvCxnSpPr>
          <p:spPr>
            <a:xfrm>
              <a:off x="0" y="1005840"/>
              <a:ext cx="1463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3315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eg"/><Relationship Id="rId4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12" Type="http://schemas.openxmlformats.org/officeDocument/2006/relationships/image" Target="../media/image21.jpe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11" Type="http://schemas.openxmlformats.org/officeDocument/2006/relationships/image" Target="../media/image20.jpe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jpe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emf"/><Relationship Id="rId5" Type="http://schemas.openxmlformats.org/officeDocument/2006/relationships/image" Target="../media/image31.png"/><Relationship Id="rId10" Type="http://schemas.openxmlformats.org/officeDocument/2006/relationships/image" Target="../media/image36.jpeg"/><Relationship Id="rId4" Type="http://schemas.openxmlformats.org/officeDocument/2006/relationships/image" Target="../media/image30.png"/><Relationship Id="rId9" Type="http://schemas.openxmlformats.org/officeDocument/2006/relationships/image" Target="../media/image3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9.tiff"/><Relationship Id="rId2" Type="http://schemas.openxmlformats.org/officeDocument/2006/relationships/hyperlink" Target="https://www.slidescarnival.com/?utm_source=templat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38.tiff"/><Relationship Id="rId4" Type="http://schemas.openxmlformats.org/officeDocument/2006/relationships/hyperlink" Target="https://creativecommons.org/licenses/by/4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646545" y="696913"/>
            <a:ext cx="6834910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800" dirty="0">
                <a:latin typeface="Dosis ExtraLight"/>
                <a:ea typeface="Dosis ExtraLight"/>
                <a:cs typeface="Dosis ExtraLight"/>
                <a:sym typeface="Dosis ExtraLight"/>
              </a:rPr>
              <a:t>12 – FOSS Project Structures and the FarmData2 Community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75C9E3-578E-F44D-AD2C-EF087416B6C5}"/>
              </a:ext>
            </a:extLst>
          </p:cNvPr>
          <p:cNvSpPr txBox="1"/>
          <p:nvPr/>
        </p:nvSpPr>
        <p:spPr>
          <a:xfrm>
            <a:off x="762000" y="3287713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Fall 2021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B794F-8EA6-3A43-9CDF-154714810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48867">
            <a:off x="4076157" y="2511309"/>
            <a:ext cx="2327548" cy="155280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F0E8F3-51B4-8743-BA8F-F9E1651E6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65507">
            <a:off x="5966944" y="3685774"/>
            <a:ext cx="1631889" cy="990135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619098311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F2F34-8C0D-FF4F-894A-70A382BFF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Dickinson Farm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8FB94-54EC-6A45-9B46-3C9D2BEE0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650294"/>
            <a:ext cx="6761100" cy="2980500"/>
          </a:xfrm>
        </p:spPr>
        <p:txBody>
          <a:bodyPr/>
          <a:lstStyle/>
          <a:p>
            <a:r>
              <a:rPr lang="en-US" sz="2000" dirty="0"/>
              <a:t>Dickinson’s College Farm is an 80-acre, USDA-certified organic farm and a living laboratory where students can gain distinctive, hands-on learning experiences.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E0042-D17B-4C48-B14E-6EAFD3C5B1E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3540C3-ED35-6F42-9424-278A90DBFFE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43934">
            <a:off x="2874738" y="3130638"/>
            <a:ext cx="2143125" cy="165605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C866DA-CEA0-AB49-9337-315BE60AD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30276">
            <a:off x="4830734" y="3063607"/>
            <a:ext cx="2629419" cy="1615667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ABE3BF-DEE5-4746-AB1F-48A8EBA0043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841784">
            <a:off x="651726" y="3278276"/>
            <a:ext cx="2394018" cy="171001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685006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72E892A-101D-414B-8E88-B50676630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7307">
            <a:off x="906949" y="3051070"/>
            <a:ext cx="2904836" cy="194139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005715-EEA3-C746-AE6F-E8C0E8A6C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867">
            <a:off x="259315" y="1224830"/>
            <a:ext cx="3276688" cy="2186019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225E71-62D0-2040-AF20-F0143CDB8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36266">
            <a:off x="3915736" y="2677810"/>
            <a:ext cx="1535800" cy="234026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6CC24E2-3E0B-D843-A4B0-7616077F5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026" y="317271"/>
            <a:ext cx="6761100" cy="857400"/>
          </a:xfrm>
        </p:spPr>
        <p:txBody>
          <a:bodyPr/>
          <a:lstStyle/>
          <a:p>
            <a:r>
              <a:rPr lang="en-US" sz="2800" dirty="0" err="1"/>
              <a:t>FarmData</a:t>
            </a:r>
            <a:r>
              <a:rPr lang="en-US" sz="2800" dirty="0"/>
              <a:t> &amp; </a:t>
            </a:r>
            <a:r>
              <a:rPr lang="en-US" sz="2800" dirty="0" err="1"/>
              <a:t>AnimalData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B635E1-51A1-EE41-A9F8-6FAE7D078ED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1323582">
            <a:off x="5218854" y="2685835"/>
            <a:ext cx="2340266" cy="23402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8B8142-6B17-C74C-BC8A-49498D6A0C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2796" y="369167"/>
            <a:ext cx="2591611" cy="220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25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AC88F2B9-2D6C-3D42-9429-8D63174F9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639" y="973390"/>
            <a:ext cx="3030960" cy="109540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494F8D-F20B-B44C-9463-BF111853A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4429" y="974892"/>
            <a:ext cx="3048196" cy="1087705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CDFB5F-314D-4B40-BFD8-F054FBEC3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90500"/>
            <a:ext cx="8153400" cy="400050"/>
          </a:xfrm>
        </p:spPr>
        <p:txBody>
          <a:bodyPr/>
          <a:lstStyle/>
          <a:p>
            <a:r>
              <a:rPr lang="en-US" dirty="0"/>
              <a:t>Local Clients, Global Communities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6DC3B0-D821-A740-A13D-D3F2B7707D83}"/>
              </a:ext>
            </a:extLst>
          </p:cNvPr>
          <p:cNvSpPr txBox="1"/>
          <p:nvPr/>
        </p:nvSpPr>
        <p:spPr>
          <a:xfrm>
            <a:off x="3636540" y="561945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FarmData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AC16E0-F39F-CB4B-9A5B-DFD752CD7DC1}"/>
              </a:ext>
            </a:extLst>
          </p:cNvPr>
          <p:cNvSpPr txBox="1"/>
          <p:nvPr/>
        </p:nvSpPr>
        <p:spPr>
          <a:xfrm>
            <a:off x="6907003" y="561945"/>
            <a:ext cx="1511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AnimalData</a:t>
            </a:r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10C83D-5F5B-FC41-83A4-F71A5A3F8C4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7702" y="2133293"/>
            <a:ext cx="2874923" cy="12047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9E244B-1704-B04A-BEB9-D0861C06A2D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3625" y="2110222"/>
            <a:ext cx="2905125" cy="12073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EE39B8-A136-294C-9832-70B28FAE92A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928"/>
          <a:stretch/>
        </p:blipFill>
        <p:spPr>
          <a:xfrm>
            <a:off x="725045" y="655120"/>
            <a:ext cx="1756898" cy="218461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59D7F23-EA3D-6449-8237-DD2402FF000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199" y="2300470"/>
            <a:ext cx="912813" cy="103878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2958050-9753-5D4C-8CD6-620DF17C4C5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83"/>
          <a:stretch/>
        </p:blipFill>
        <p:spPr>
          <a:xfrm>
            <a:off x="231165" y="3403683"/>
            <a:ext cx="1002878" cy="90570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CDD3DA9-F8D3-6D45-ABEB-1D08757E949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3014" y="2817753"/>
            <a:ext cx="1179619" cy="87435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CAB630-5C76-5741-8758-06E455207965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4359" y="3396097"/>
            <a:ext cx="741819" cy="85071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A1A22F9-4431-C541-8B81-DB153484153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96827" y="2769555"/>
            <a:ext cx="702418" cy="922548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29FA3E-B47A-5C45-AC33-1C69E517E81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38527" y="1026609"/>
            <a:ext cx="1282700" cy="5778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F262A9-AE6C-3448-918A-17E59B086D6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70970" y="1003487"/>
            <a:ext cx="1295754" cy="58373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B8F7CA8-4B51-8647-85C4-BD30169801B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80493" y="3391828"/>
            <a:ext cx="1528138" cy="103198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BE4A4F1-67C6-2243-B4BC-AB7C1C7B385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67155" y="3400311"/>
            <a:ext cx="1528138" cy="103198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C9D64DF-CBCF-DA40-B027-4272321586E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01132" y="3383209"/>
            <a:ext cx="300175" cy="104060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D720BFD-040B-6442-A7C2-24873915107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93248" y="3397135"/>
            <a:ext cx="300175" cy="104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854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BA040-C8AD-1046-B038-193664FB0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193" y="318613"/>
            <a:ext cx="6761100" cy="857400"/>
          </a:xfrm>
        </p:spPr>
        <p:txBody>
          <a:bodyPr/>
          <a:lstStyle/>
          <a:p>
            <a:r>
              <a:rPr lang="en-US" sz="2800" dirty="0"/>
              <a:t>FarmData2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8774A-894B-2040-BAF1-6775425DC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4433" y="1265382"/>
            <a:ext cx="4289825" cy="3236232"/>
          </a:xfrm>
        </p:spPr>
        <p:txBody>
          <a:bodyPr/>
          <a:lstStyle/>
          <a:p>
            <a:r>
              <a:rPr lang="en-US" sz="2000" dirty="0"/>
              <a:t>FarmData2 updates and combines </a:t>
            </a:r>
            <a:r>
              <a:rPr lang="en-US" sz="2000" dirty="0" err="1"/>
              <a:t>FarmData</a:t>
            </a:r>
            <a:r>
              <a:rPr lang="en-US" sz="2000" dirty="0"/>
              <a:t> and </a:t>
            </a:r>
            <a:r>
              <a:rPr lang="en-US" sz="2000" dirty="0" err="1"/>
              <a:t>AnimalData</a:t>
            </a:r>
            <a:r>
              <a:rPr lang="en-US" sz="2000" dirty="0"/>
              <a:t>, creating a single application that will support the operation and certification requirements for small organic farming operations.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A living FOSS project and community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77196-BDCC-6E4E-88C6-BEFF6CCCAD8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2A445B-81B8-484A-908B-4D5053C53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15164">
            <a:off x="4004748" y="278498"/>
            <a:ext cx="1631889" cy="9901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030381-D926-4A45-838A-249B0B948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16255">
            <a:off x="5353886" y="1152647"/>
            <a:ext cx="3438905" cy="354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69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F3E61-A314-B141-933E-02E75DC80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-139060"/>
            <a:ext cx="6761100" cy="857400"/>
          </a:xfrm>
        </p:spPr>
        <p:txBody>
          <a:bodyPr/>
          <a:lstStyle/>
          <a:p>
            <a:r>
              <a:rPr lang="en-US" sz="2800" dirty="0"/>
              <a:t>FarmData2 and Dickinson 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615A9-9757-5C41-9E81-12B016884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75799" y="744845"/>
            <a:ext cx="7476631" cy="4198148"/>
          </a:xfrm>
        </p:spPr>
        <p:txBody>
          <a:bodyPr/>
          <a:lstStyle/>
          <a:p>
            <a:r>
              <a:rPr lang="en-US" sz="2000" dirty="0"/>
              <a:t>The FarmData2 project and community provide a real-world FOSS platform for authentic experiences in COMP 190 and COMP 290.</a:t>
            </a:r>
          </a:p>
          <a:p>
            <a:pPr lvl="1"/>
            <a:r>
              <a:rPr lang="en-US" sz="1600" dirty="0"/>
              <a:t>Develop skills, knowledge and experiences</a:t>
            </a:r>
            <a:br>
              <a:rPr lang="en-US" sz="1600" dirty="0"/>
            </a:br>
            <a:r>
              <a:rPr lang="en-US" sz="1600" dirty="0"/>
              <a:t>for success in the senior seminar </a:t>
            </a:r>
            <a:br>
              <a:rPr lang="en-US" sz="1600" dirty="0"/>
            </a:br>
            <a:r>
              <a:rPr lang="en-US" sz="1600" dirty="0"/>
              <a:t>(COMP 491/492) with FOSS </a:t>
            </a:r>
            <a:r>
              <a:rPr lang="en-US" sz="1600" i="1" dirty="0"/>
              <a:t>“in the wild” </a:t>
            </a:r>
            <a:br>
              <a:rPr lang="en-US" sz="1600" i="1" dirty="0"/>
            </a:br>
            <a:r>
              <a:rPr lang="en-US" sz="1600" dirty="0"/>
              <a:t>and </a:t>
            </a:r>
            <a:r>
              <a:rPr lang="en-US" sz="1600" i="1" dirty="0"/>
              <a:t>beyond Dickinson’s limestone walls</a:t>
            </a:r>
            <a:r>
              <a:rPr lang="en-US" sz="1600" dirty="0"/>
              <a:t>.</a:t>
            </a:r>
          </a:p>
          <a:p>
            <a:pPr lvl="1"/>
            <a:r>
              <a:rPr lang="en-US" sz="1600" dirty="0"/>
              <a:t>Connect computing with Dickinson’s mission of an </a:t>
            </a:r>
            <a:br>
              <a:rPr lang="en-US" sz="1600" dirty="0"/>
            </a:br>
            <a:r>
              <a:rPr lang="en-US" sz="1600" dirty="0"/>
              <a:t>“education in service to the common good”</a:t>
            </a:r>
          </a:p>
          <a:p>
            <a:pPr lvl="1"/>
            <a:endParaRPr lang="en-US" sz="1800" dirty="0"/>
          </a:p>
          <a:p>
            <a:pPr lvl="1"/>
            <a:r>
              <a:rPr lang="en-US" sz="1600" dirty="0"/>
              <a:t>Our approach has received recognition and support from:</a:t>
            </a:r>
          </a:p>
          <a:p>
            <a:pPr lvl="2"/>
            <a:r>
              <a:rPr lang="en-US" dirty="0"/>
              <a:t>The Non-Profit FOSS Institute (NPFI)</a:t>
            </a:r>
          </a:p>
          <a:p>
            <a:pPr lvl="2"/>
            <a:r>
              <a:rPr lang="en-US" dirty="0"/>
              <a:t>Software Freedom Conservancy (SFC)</a:t>
            </a:r>
          </a:p>
          <a:p>
            <a:pPr lvl="2"/>
            <a:r>
              <a:rPr lang="en-US" dirty="0"/>
              <a:t>National Science Foundation (NSF)</a:t>
            </a:r>
          </a:p>
          <a:p>
            <a:pPr lvl="2"/>
            <a:r>
              <a:rPr lang="en-US" dirty="0"/>
              <a:t>The GNOME Foundation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596C8-6D1F-6740-A437-DA64EEB654C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CF936D1-D92B-0F46-B2AF-FA031FDFED30}"/>
              </a:ext>
            </a:extLst>
          </p:cNvPr>
          <p:cNvGrpSpPr/>
          <p:nvPr/>
        </p:nvGrpSpPr>
        <p:grpSpPr>
          <a:xfrm>
            <a:off x="5008296" y="3628281"/>
            <a:ext cx="3596383" cy="1566035"/>
            <a:chOff x="5589542" y="3490543"/>
            <a:chExt cx="3596383" cy="15660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2A3B29F-7FDC-D345-9665-73D75EDA6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6420" y="4278521"/>
              <a:ext cx="774537" cy="77805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9BCC7AE-1009-1E4D-B7C4-36BEE8947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0221" y="4396318"/>
              <a:ext cx="1255704" cy="542464"/>
            </a:xfrm>
            <a:prstGeom prst="rect">
              <a:avLst/>
            </a:prstGeom>
            <a:effectLst>
              <a:softEdge rad="31750"/>
            </a:effectLst>
          </p:spPr>
        </p:pic>
        <p:pic>
          <p:nvPicPr>
            <p:cNvPr id="2052" name="Picture 4" descr="Challenge Phase One Winner Badge">
              <a:extLst>
                <a:ext uri="{FF2B5EF4-FFF2-40B4-BE49-F238E27FC236}">
                  <a16:creationId xmlns:a16="http://schemas.microsoft.com/office/drawing/2014/main" id="{113DE245-6C33-724F-9F25-E98C98DBD7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8528" y="3490543"/>
              <a:ext cx="957170" cy="736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24FBB8E-4534-744F-B216-4900C7640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56377" y="3587537"/>
              <a:ext cx="547688" cy="6650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4375530-BBB5-1F4A-9523-4ACE9CB28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89542" y="3901343"/>
              <a:ext cx="1053214" cy="90400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59BFE29-6FDC-7C45-8D69-B1533AA0A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66797" y="3520377"/>
              <a:ext cx="914400" cy="7620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DFA76D-F4B9-7944-AE5C-448F61897FDB}"/>
              </a:ext>
            </a:extLst>
          </p:cNvPr>
          <p:cNvGrpSpPr/>
          <p:nvPr/>
        </p:nvGrpSpPr>
        <p:grpSpPr>
          <a:xfrm>
            <a:off x="5014947" y="1627192"/>
            <a:ext cx="3989199" cy="1780443"/>
            <a:chOff x="5014947" y="1627192"/>
            <a:chExt cx="3989199" cy="178044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528D912-4479-034B-97BB-40B6CCDB11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4947" y="1627192"/>
              <a:ext cx="3989199" cy="857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9F7347DE-6BA9-7345-ACC0-41688BC21B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1276" y="2550234"/>
              <a:ext cx="2835033" cy="857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0940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ACE4A-F4E9-6E46-AB60-7A037CAE6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41279"/>
            <a:ext cx="6761100" cy="857400"/>
          </a:xfrm>
        </p:spPr>
        <p:txBody>
          <a:bodyPr/>
          <a:lstStyle/>
          <a:p>
            <a:r>
              <a:rPr lang="en-US" sz="2800" dirty="0"/>
              <a:t>Activity A12: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27BAA-1B4D-854C-841E-63F2BEED4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111642"/>
            <a:ext cx="6761100" cy="2980500"/>
          </a:xfrm>
        </p:spPr>
        <p:txBody>
          <a:bodyPr/>
          <a:lstStyle/>
          <a:p>
            <a:r>
              <a:rPr lang="en-US" sz="2000" dirty="0"/>
              <a:t>Explore a number of Humanitarian FOSS (HFOSS) projects.</a:t>
            </a:r>
          </a:p>
          <a:p>
            <a:r>
              <a:rPr lang="en-US" sz="2000" dirty="0"/>
              <a:t>Investigate one of interest in a little more depth.</a:t>
            </a:r>
          </a:p>
          <a:p>
            <a:r>
              <a:rPr lang="en-US" sz="2000" dirty="0"/>
              <a:t>Learn about and observe some of the common documentation shared by FOSS projects.</a:t>
            </a:r>
          </a:p>
          <a:p>
            <a:pPr lvl="1"/>
            <a:r>
              <a:rPr lang="en-US" sz="2000" dirty="0"/>
              <a:t>In an HFOSS project of interest</a:t>
            </a:r>
          </a:p>
          <a:p>
            <a:pPr lvl="1"/>
            <a:r>
              <a:rPr lang="en-US" sz="2000" dirty="0"/>
              <a:t>In FarmData2</a:t>
            </a:r>
          </a:p>
          <a:p>
            <a:r>
              <a:rPr lang="en-US" sz="2000" dirty="0"/>
              <a:t>Critically evaluate FarmData2 to help improve it. </a:t>
            </a:r>
          </a:p>
          <a:p>
            <a:r>
              <a:rPr lang="en-US" sz="2000" dirty="0"/>
              <a:t>Join the FarmData2 community.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A803E-FBB0-B54F-A7DE-2F080CC9099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6396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62D5-67BA-A640-AC63-2E2917D06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6E43D-2773-FF4C-9329-96988F9B8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A12/Q12 – 1 week </a:t>
            </a:r>
          </a:p>
          <a:p>
            <a:r>
              <a:rPr lang="en-US" sz="1800" dirty="0"/>
              <a:t>Revise and resubmits</a:t>
            </a:r>
          </a:p>
          <a:p>
            <a:r>
              <a:rPr lang="en-US" sz="1800" dirty="0"/>
              <a:t>Reading for discussion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4FB07-1E98-7849-8F2A-28D3965DDDC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0807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9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2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4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6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1760</TotalTime>
  <Words>1108</Words>
  <Application>Microsoft Macintosh PowerPoint</Application>
  <PresentationFormat>On-screen Show (16:9)</PresentationFormat>
  <Paragraphs>130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Courier New</vt:lpstr>
      <vt:lpstr>Dosis</vt:lpstr>
      <vt:lpstr>Dosis ExtraLight</vt:lpstr>
      <vt:lpstr>Titillium Web Light</vt:lpstr>
      <vt:lpstr>Mowbray template</vt:lpstr>
      <vt:lpstr>12 – FOSS Project Structures and the FarmData2 Community</vt:lpstr>
      <vt:lpstr>The Dickinson Farm</vt:lpstr>
      <vt:lpstr>FarmData &amp; AnimalData</vt:lpstr>
      <vt:lpstr>Local Clients, Global Communities</vt:lpstr>
      <vt:lpstr>FarmData2</vt:lpstr>
      <vt:lpstr>FarmData2 and Dickinson CS</vt:lpstr>
      <vt:lpstr>Activity A12:</vt:lpstr>
      <vt:lpstr>What’s Next?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Braught, Grant</dc:creator>
  <cp:lastModifiedBy>Braught, Grant</cp:lastModifiedBy>
  <cp:revision>44</cp:revision>
  <dcterms:created xsi:type="dcterms:W3CDTF">2020-11-16T20:41:40Z</dcterms:created>
  <dcterms:modified xsi:type="dcterms:W3CDTF">2021-11-17T16:22:04Z</dcterms:modified>
</cp:coreProperties>
</file>